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5" r:id="rId3"/>
    <p:sldId id="257" r:id="rId4"/>
    <p:sldId id="269" r:id="rId5"/>
    <p:sldId id="273" r:id="rId6"/>
    <p:sldId id="270" r:id="rId7"/>
    <p:sldId id="271" r:id="rId8"/>
    <p:sldId id="262" r:id="rId9"/>
    <p:sldId id="268" r:id="rId10"/>
    <p:sldId id="263" r:id="rId11"/>
    <p:sldId id="264" r:id="rId12"/>
    <p:sldId id="275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0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97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1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473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6081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276628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7232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8736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213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764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077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918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073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550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564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539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04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161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13" y="304800"/>
            <a:ext cx="1023337" cy="14942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335" y="1906073"/>
            <a:ext cx="11768622" cy="4825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«Порядок  проведения государственной итоговой  аттестации»</a:t>
            </a:r>
            <a:r>
              <a:rPr lang="ru-RU" sz="2400" dirty="0" smtClean="0"/>
              <a:t>(Приказ МОН от 29 июня 2015 г. № 636): 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5400" b="1" dirty="0" smtClean="0"/>
              <a:t>Действие во времени </a:t>
            </a:r>
            <a:endParaRPr lang="ru-RU" sz="5400" i="1" dirty="0" smtClean="0"/>
          </a:p>
          <a:p>
            <a:pPr algn="r"/>
            <a:endParaRPr lang="ru-RU" sz="5400" i="1" dirty="0" smtClean="0"/>
          </a:p>
          <a:p>
            <a:pPr algn="r"/>
            <a:endParaRPr lang="ru-RU" sz="2800" i="1" dirty="0" smtClean="0"/>
          </a:p>
          <a:p>
            <a:pPr algn="r"/>
            <a:endParaRPr lang="ru-RU" sz="2800" i="1" dirty="0" smtClean="0"/>
          </a:p>
          <a:p>
            <a:pPr algn="r"/>
            <a:r>
              <a:rPr lang="ru-RU" sz="2000" dirty="0" smtClean="0"/>
              <a:t>Доцент ЮИ СФУИ.Д. Мишина; </a:t>
            </a:r>
            <a:r>
              <a:rPr lang="en-US" sz="2000" dirty="0" smtClean="0"/>
              <a:t>mishina-ocp@yandex.ru</a:t>
            </a:r>
            <a:r>
              <a:rPr lang="ru-RU" sz="2000" dirty="0" smtClean="0"/>
              <a:t>     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721551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6162" y="238896"/>
            <a:ext cx="9259330" cy="6351374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Проблема 2. Вариант решения 1</a:t>
            </a:r>
            <a:r>
              <a:rPr lang="ru-RU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новом Порядке об ГИА ограничение количества пересдач ГИИ отсутствует. Есть ограничения временные, хронологические – не ранее чем через 1 год, не позднее, чем через 5 лет. Следовательно количество  попыток  </a:t>
            </a:r>
            <a:r>
              <a:rPr lang="ru-RU" sz="40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ОГРАНИЧЕНО</a:t>
            </a: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186" y="131806"/>
            <a:ext cx="9423738" cy="12333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Продолжение. Проблема 2.</a:t>
            </a:r>
            <a:r>
              <a:rPr lang="ru-RU" dirty="0" smtClean="0"/>
              <a:t>Вариант решения 2.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b="1" dirty="0" smtClean="0"/>
              <a:t>«Повторность» </a:t>
            </a:r>
            <a:r>
              <a:rPr lang="ru-RU" dirty="0" smtClean="0"/>
              <a:t>= </a:t>
            </a:r>
            <a:r>
              <a:rPr lang="ru-RU" b="1" u="sng" dirty="0" smtClean="0"/>
              <a:t>количество </a:t>
            </a:r>
            <a:r>
              <a:rPr lang="ru-RU" b="1" dirty="0" smtClean="0"/>
              <a:t>попыток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9556" y="1301578"/>
            <a:ext cx="10906897" cy="5354595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«Повторно» -значит всего два раза.  </a:t>
            </a:r>
            <a:r>
              <a:rPr lang="ru-RU" sz="2400" b="1" dirty="0" smtClean="0">
                <a:solidFill>
                  <a:schemeClr val="tx1"/>
                </a:solidFill>
              </a:rPr>
              <a:t>Влечет проблемы толкования, связанные с длящимися правоотношениями, возникшими во время действия и Порядка об ГИА 2003 </a:t>
            </a:r>
            <a:r>
              <a:rPr lang="ru-RU" sz="2400" dirty="0" smtClean="0">
                <a:solidFill>
                  <a:schemeClr val="tx1"/>
                </a:solidFill>
              </a:rPr>
              <a:t>г. Выпускники могли сдавать государственные экзамены три раза. Могут ли они реализовать свое право, возникшее во время действия Положения 2003 г., если у них остались вторая и третья попытка?  В теории права ответ на этот вопрос есть. «Переживание» нормы, юридически утратившей силу, но продолжающей фактически действовать на основе конституционного принципа – реализация прав и свобод человека (право на получение образования). </a:t>
            </a:r>
            <a:r>
              <a:rPr lang="ru-RU" sz="2400" b="1" dirty="0" smtClean="0">
                <a:solidFill>
                  <a:schemeClr val="tx1"/>
                </a:solidFill>
              </a:rPr>
              <a:t>Идеальная ситуация и требование юридической техники – указание на «переживание» определенных норм в Приказе</a:t>
            </a:r>
            <a:r>
              <a:rPr lang="ru-RU" sz="2400" dirty="0" smtClean="0">
                <a:solidFill>
                  <a:schemeClr val="tx1"/>
                </a:solidFill>
              </a:rPr>
              <a:t>, вводящем в действие Порядок о ГИА. </a:t>
            </a:r>
            <a:r>
              <a:rPr lang="ru-RU" sz="2400" b="1" dirty="0" smtClean="0">
                <a:solidFill>
                  <a:schemeClr val="tx1"/>
                </a:solidFill>
              </a:rPr>
              <a:t>Еще вопрос</a:t>
            </a:r>
            <a:r>
              <a:rPr lang="ru-RU" sz="2400" dirty="0" smtClean="0">
                <a:solidFill>
                  <a:schemeClr val="tx1"/>
                </a:solidFill>
              </a:rPr>
              <a:t>: в течение какого периода выпускники могут реализовать право на третью попытку</a:t>
            </a:r>
            <a:r>
              <a:rPr lang="ru-RU" sz="2400" dirty="0" smtClean="0">
                <a:solidFill>
                  <a:schemeClr val="tx1"/>
                </a:solidFill>
              </a:rPr>
              <a:t>?</a:t>
            </a:r>
          </a:p>
          <a:p>
            <a:r>
              <a:rPr lang="ru-RU" sz="2400" b="1" dirty="0" smtClean="0">
                <a:solidFill>
                  <a:schemeClr val="accent1"/>
                </a:solidFill>
              </a:rPr>
              <a:t>Решение: официальное разъяснение Минобразования России.</a:t>
            </a:r>
            <a:r>
              <a:rPr lang="ru-RU" sz="2400" b="1" dirty="0" smtClean="0">
                <a:solidFill>
                  <a:schemeClr val="tx1"/>
                </a:solidFill>
              </a:rPr>
              <a:t>  </a:t>
            </a:r>
            <a:endParaRPr lang="ru-RU" sz="2400" dirty="0" smtClean="0"/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551" y="140044"/>
            <a:ext cx="10313773" cy="636784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П.42</a:t>
            </a:r>
            <a:r>
              <a:rPr lang="ru-RU" sz="3200" dirty="0" smtClean="0">
                <a:solidFill>
                  <a:schemeClr val="tx1"/>
                </a:solidFill>
              </a:rPr>
              <a:t>. Лицо, не прошедшее государственную итоговую аттестацию, может повторно пройти государственную итоговую аттестацию </a:t>
            </a:r>
            <a:r>
              <a:rPr lang="ru-RU" sz="3200" dirty="0" smtClean="0">
                <a:solidFill>
                  <a:schemeClr val="tx1"/>
                </a:solidFill>
              </a:rPr>
              <a:t>… не </a:t>
            </a:r>
            <a:r>
              <a:rPr lang="ru-RU" sz="3200" dirty="0" smtClean="0">
                <a:solidFill>
                  <a:schemeClr val="tx1"/>
                </a:solidFill>
              </a:rPr>
              <a:t>позднее чем через пять лет </a:t>
            </a:r>
            <a:r>
              <a:rPr lang="ru-RU" sz="3200" b="1" u="sng" dirty="0" smtClean="0">
                <a:solidFill>
                  <a:schemeClr val="tx1"/>
                </a:solidFill>
              </a:rPr>
              <a:t>после срока проведения государственной итоговой аттестации, которая не пройдена обучающимся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Возникает вопрос, следует ли отсчитывать 5 летний срок от первой не пройденной обучающимся  ГИА или от повторной (от повторных, если их все-таки больше одной повторной пересдачи?)</a:t>
            </a:r>
          </a:p>
          <a:p>
            <a:pPr algn="just"/>
            <a:r>
              <a:rPr lang="ru-RU" sz="3200" b="1" dirty="0" smtClean="0">
                <a:solidFill>
                  <a:schemeClr val="accent1"/>
                </a:solidFill>
              </a:rPr>
              <a:t>Решение: официальное разъяснение Минобразования России.</a:t>
            </a:r>
            <a:r>
              <a:rPr lang="ru-RU" sz="3200" b="1" dirty="0" smtClean="0">
                <a:solidFill>
                  <a:schemeClr val="tx1"/>
                </a:solidFill>
              </a:rPr>
              <a:t>  </a:t>
            </a:r>
            <a:endParaRPr lang="ru-RU" sz="3200" dirty="0" smtClean="0"/>
          </a:p>
          <a:p>
            <a:pPr algn="just"/>
            <a:endParaRPr lang="ru-RU" sz="3200" dirty="0" smtClean="0">
              <a:solidFill>
                <a:schemeClr val="tx1"/>
              </a:solidFill>
            </a:endParaRP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2586" y="2292439"/>
            <a:ext cx="7894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6605" y="387178"/>
            <a:ext cx="10486768" cy="6161903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Определение действия НПА во времени имеет важное значение поскольку действие акта  затрагивает непосредственным образом права и свободы человека и гражданина.</a:t>
            </a:r>
          </a:p>
          <a:p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Действие НПА во времени: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Немедленное действие НПА – с момента вступления в юр. силу регулирует все отношения, наличествующие и будущие. НО, НПА воздействует только на те права и обязанности, которые возникнут </a:t>
            </a:r>
            <a:r>
              <a:rPr lang="ru-RU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после его вступления в силу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Обратное действие нового НПА            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Переживание старого НПА                    Должно быть указано в НПА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или в Приказе о  его 																введении в действие</a:t>
            </a:r>
          </a:p>
          <a:p>
            <a:endParaRPr lang="ru-RU" sz="2400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6046575" y="4283676"/>
            <a:ext cx="593124" cy="807307"/>
          </a:xfrm>
          <a:prstGeom prst="rightBrace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231" y="214184"/>
            <a:ext cx="11722445" cy="6643815"/>
          </a:xfrm>
        </p:spPr>
        <p:txBody>
          <a:bodyPr>
            <a:normAutofit fontScale="90000"/>
          </a:bodyPr>
          <a:lstStyle/>
          <a:p>
            <a:pPr indent="342900" defTabSz="914400" fontAlgn="base"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Проблема 1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П.3</a:t>
            </a: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Приказа МО: Порядок о ГИА вступает в силу с 1 января 2016 года.</a:t>
            </a:r>
            <a:br>
              <a:rPr lang="ru-RU" sz="4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П.</a:t>
            </a:r>
            <a:r>
              <a:rPr lang="ru-RU" sz="4000" dirty="0" smtClean="0">
                <a:solidFill>
                  <a:schemeClr val="tx1"/>
                </a:solidFill>
              </a:rPr>
              <a:t>30. «</a:t>
            </a:r>
            <a:r>
              <a:rPr lang="ru-RU" dirty="0" smtClean="0">
                <a:solidFill>
                  <a:schemeClr val="tx1"/>
                </a:solidFill>
              </a:rPr>
              <a:t>Программа государственной итоговой аттестации…, требования к выпускным квалификационным работам …, критерии оценки, а также порядок подачи и рассмотрения апелляций </a:t>
            </a:r>
            <a:r>
              <a:rPr lang="ru-RU" sz="4000" dirty="0" smtClean="0">
                <a:solidFill>
                  <a:schemeClr val="tx1"/>
                </a:solidFill>
              </a:rPr>
              <a:t>доводится до сведения обучающихся </a:t>
            </a:r>
            <a:r>
              <a:rPr lang="ru-RU" sz="4000" b="1" i="1" u="sng" dirty="0" smtClean="0">
                <a:solidFill>
                  <a:schemeClr val="tx1"/>
                </a:solidFill>
              </a:rPr>
              <a:t>не позднее чем за шесть месяцев </a:t>
            </a:r>
            <a:r>
              <a:rPr lang="ru-RU" sz="4000" dirty="0" smtClean="0">
                <a:solidFill>
                  <a:schemeClr val="tx1"/>
                </a:solidFill>
              </a:rPr>
              <a:t>до начала государственной итоговой аттестации».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b="1" i="1" dirty="0" smtClean="0"/>
              <a:t>Невозможно уложиться в нормативные </a:t>
            </a:r>
            <a:r>
              <a:rPr lang="ru-RU" sz="4000" b="1" i="1" dirty="0" smtClean="0">
                <a:solidFill>
                  <a:schemeClr val="tx1"/>
                </a:solidFill>
              </a:rPr>
              <a:t>сроки. С даты 1 января шесть месяцев заканчиваются 30 июня 2016 г.»</a:t>
            </a: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37750" y="182350"/>
            <a:ext cx="1156592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40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507" y="167424"/>
            <a:ext cx="10033687" cy="6690575"/>
          </a:xfrm>
        </p:spPr>
        <p:txBody>
          <a:bodyPr>
            <a:noAutofit/>
          </a:bodyPr>
          <a:lstStyle/>
          <a:p>
            <a:r>
              <a:rPr lang="ru-RU" sz="2400" b="1" u="sng" dirty="0" smtClean="0"/>
              <a:t>Возможные решения</a:t>
            </a:r>
            <a:r>
              <a:rPr lang="ru-RU" sz="2400" dirty="0" smtClean="0"/>
              <a:t>: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/>
                </a:solidFill>
              </a:rPr>
              <a:t>Вариант 1.</a:t>
            </a:r>
            <a:r>
              <a:rPr lang="ru-RU" sz="2400" i="1" dirty="0" smtClean="0">
                <a:solidFill>
                  <a:schemeClr val="accent1"/>
                </a:solidFill>
              </a:rPr>
              <a:t> Сдвинуть </a:t>
            </a:r>
            <a:r>
              <a:rPr lang="ru-RU" sz="2400" i="1" dirty="0" smtClean="0">
                <a:solidFill>
                  <a:schemeClr val="accent1"/>
                </a:solidFill>
              </a:rPr>
              <a:t>дату начала ГИА на </a:t>
            </a:r>
            <a:r>
              <a:rPr lang="ru-RU" sz="2400" i="1" dirty="0" smtClean="0">
                <a:solidFill>
                  <a:schemeClr val="accent1"/>
                </a:solidFill>
              </a:rPr>
              <a:t>1 месяц </a:t>
            </a:r>
            <a:r>
              <a:rPr lang="ru-RU" sz="2400" i="1" dirty="0" smtClean="0">
                <a:solidFill>
                  <a:schemeClr val="accent1"/>
                </a:solidFill>
              </a:rPr>
              <a:t>позже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accent1"/>
                </a:solidFill>
              </a:rPr>
              <a:t>(т.е. начать ее 1 июля 2016 г.)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endParaRPr lang="ru-RU" sz="2400" dirty="0" smtClean="0">
              <a:solidFill>
                <a:schemeClr val="accent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  П. 15. Государственная итоговая аттестация </a:t>
            </a:r>
            <a:r>
              <a:rPr lang="ru-RU" sz="2400" b="1" u="sng" dirty="0" smtClean="0">
                <a:solidFill>
                  <a:schemeClr val="tx1"/>
                </a:solidFill>
              </a:rPr>
              <a:t>проводится </a:t>
            </a:r>
            <a:r>
              <a:rPr lang="ru-RU" sz="2400" dirty="0" smtClean="0">
                <a:solidFill>
                  <a:schemeClr val="tx1"/>
                </a:solidFill>
              </a:rPr>
              <a:t>в сроки, определяемые организацией, но </a:t>
            </a:r>
            <a:r>
              <a:rPr lang="ru-RU" sz="2400" b="1" u="sng" dirty="0" smtClean="0">
                <a:solidFill>
                  <a:schemeClr val="tx1"/>
                </a:solidFill>
              </a:rPr>
              <a:t>не позднее 30 июня </a:t>
            </a:r>
            <a:r>
              <a:rPr lang="ru-RU" sz="2400" dirty="0" smtClean="0">
                <a:solidFill>
                  <a:schemeClr val="accent1"/>
                </a:solidFill>
              </a:rPr>
              <a:t>(указанная дата – конец ГИА или </a:t>
            </a:r>
            <a:r>
              <a:rPr lang="ru-RU" sz="2400" dirty="0" smtClean="0">
                <a:solidFill>
                  <a:schemeClr val="accent1"/>
                </a:solidFill>
              </a:rPr>
              <a:t>начало?). </a:t>
            </a:r>
            <a:r>
              <a:rPr lang="ru-RU" sz="2400" dirty="0" smtClean="0">
                <a:solidFill>
                  <a:schemeClr val="tx1"/>
                </a:solidFill>
              </a:rPr>
              <a:t>Учитываем п.</a:t>
            </a:r>
            <a:r>
              <a:rPr lang="ru-RU" sz="2400" dirty="0" smtClean="0"/>
              <a:t>33: «… </a:t>
            </a:r>
            <a:r>
              <a:rPr lang="ru-RU" sz="2400" dirty="0" smtClean="0">
                <a:solidFill>
                  <a:schemeClr val="tx1"/>
                </a:solidFill>
              </a:rPr>
              <a:t>При формировании расписания устанавливается перерыв между государственными аттестационными испытаниями продолжительностью не менее 7 календарных дней.» Рассчитываем продолжительность ГИА: 7 (дни подготовки)+1(день испытания)+7+1+7+1= </a:t>
            </a:r>
            <a:r>
              <a:rPr lang="ru-RU" sz="2400" b="1" dirty="0" smtClean="0">
                <a:solidFill>
                  <a:schemeClr val="tx1"/>
                </a:solidFill>
              </a:rPr>
              <a:t>24 дня </a:t>
            </a:r>
            <a:r>
              <a:rPr lang="ru-RU" sz="2400" dirty="0" smtClean="0">
                <a:solidFill>
                  <a:schemeClr val="tx1"/>
                </a:solidFill>
              </a:rPr>
              <a:t>+ </a:t>
            </a:r>
            <a:r>
              <a:rPr lang="ru-RU" sz="2400" b="1" dirty="0" smtClean="0">
                <a:solidFill>
                  <a:schemeClr val="tx1"/>
                </a:solidFill>
              </a:rPr>
              <a:t>6 дней (п.53) </a:t>
            </a:r>
            <a:r>
              <a:rPr lang="ru-RU" sz="2400" dirty="0" smtClean="0">
                <a:solidFill>
                  <a:schemeClr val="tx1"/>
                </a:solidFill>
              </a:rPr>
              <a:t>на подачу и рассмотрение апелляции + повторное  проведение ГАИ (П. 57. «Повторное проведение государственного аттестационного испытания осуществляется в присутствии одного из членов апелляционной комиссии </a:t>
            </a:r>
            <a:r>
              <a:rPr lang="ru-RU" sz="2400" b="1" u="sng" dirty="0" smtClean="0">
                <a:solidFill>
                  <a:schemeClr val="tx1"/>
                </a:solidFill>
              </a:rPr>
              <a:t>не позднее 15 июля.»)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9052" y="389454"/>
            <a:ext cx="9430494" cy="6233768"/>
          </a:xfrm>
        </p:spPr>
        <p:txBody>
          <a:bodyPr>
            <a:normAutofit/>
          </a:bodyPr>
          <a:lstStyle/>
          <a:p>
            <a:r>
              <a:rPr lang="ru-RU" dirty="0" smtClean="0"/>
              <a:t>Продолжение. </a:t>
            </a:r>
            <a:r>
              <a:rPr lang="ru-RU" u="sng" dirty="0" smtClean="0"/>
              <a:t>Возможные решения</a:t>
            </a:r>
            <a:r>
              <a:rPr lang="ru-RU" dirty="0" smtClean="0"/>
              <a:t>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 указанная в П. 15 дата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 июня - это начало ГИА,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 невозможно провести даже 2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итоговых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испытания, не нарушив нормативный срок П.57 – 15 июля.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Юридическом институте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СФУ 3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итоговых испытания (2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экзамена и ВКР). Если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 июня - это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дата окончания, то начало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ГИА должно быть1 июня, в этом случае нарушается  нормативный срок П.30 (шесть месяцев).</a:t>
            </a:r>
            <a:r>
              <a:rPr lang="ru-RU" sz="2800" b="1" u="sng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u="sng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u="sng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Вывод в варианту решения 1</a:t>
            </a:r>
            <a:r>
              <a:rPr lang="ru-RU" sz="28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8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Сдвинуть дату </a:t>
            </a:r>
            <a:r>
              <a:rPr lang="ru-RU" sz="28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начала </a:t>
            </a:r>
            <a:r>
              <a:rPr lang="ru-RU" sz="2800" b="1" i="1" dirty="0" smtClean="0">
                <a:solidFill>
                  <a:schemeClr val="accent1"/>
                </a:solidFill>
              </a:rPr>
              <a:t>ГИА </a:t>
            </a:r>
            <a:r>
              <a:rPr lang="ru-RU" sz="2800" b="1" i="1" dirty="0" smtClean="0">
                <a:solidFill>
                  <a:schemeClr val="accent1"/>
                </a:solidFill>
              </a:rPr>
              <a:t>на 1 месяц </a:t>
            </a:r>
            <a:r>
              <a:rPr lang="ru-RU" sz="2800" b="1" i="1" dirty="0" smtClean="0">
                <a:solidFill>
                  <a:schemeClr val="accent1"/>
                </a:solidFill>
              </a:rPr>
              <a:t>позже (на 1-е июля) </a:t>
            </a:r>
            <a:r>
              <a:rPr lang="ru-RU" sz="2800" b="1" i="1" u="sng" dirty="0" smtClean="0">
                <a:solidFill>
                  <a:schemeClr val="accent1"/>
                </a:solidFill>
              </a:rPr>
              <a:t>невозможно</a:t>
            </a:r>
            <a:r>
              <a:rPr lang="ru-RU" sz="2800" i="1" dirty="0" smtClean="0">
                <a:solidFill>
                  <a:schemeClr val="accent1"/>
                </a:solidFill>
              </a:rPr>
              <a:t>,</a:t>
            </a:r>
            <a:r>
              <a:rPr lang="ru-RU" sz="2800" dirty="0" smtClean="0">
                <a:solidFill>
                  <a:schemeClr val="tx1"/>
                </a:solidFill>
              </a:rPr>
              <a:t>  учитывая требования норм П.15, П.33 и П. 57. </a:t>
            </a:r>
            <a:endParaRPr lang="ru-RU" sz="2800" b="1" u="sng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9027" y="626076"/>
            <a:ext cx="8723870" cy="59889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Вариант 2. Сдвинуть дату  требуемого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П.30 </a:t>
            </a:r>
            <a:r>
              <a:rPr lang="ru-RU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информирования выпускников на более ранний срок, т.е.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довести информацию до сведения обучающихся 1 декабря 2015 г.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30. «Программа государственной итоговой аттестации, включая программы государственных экзаменов и (или) требования к выпускным квалификационным работам и порядку их выполнения, критерии оценки результатов сдачи государственных экзаменов и (или) защиты выпускных квалификационных работ, утвержденные организацией, а также порядок подачи и рассмотрения апелляций доводятся до сведения обучающихся </a:t>
            </a:r>
            <a:r>
              <a:rPr lang="ru-RU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позднее чем за шесть месяцев до начала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государственной итоговой аттестации».</a:t>
            </a:r>
            <a:endParaRPr lang="ru-RU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Фактически это сделать можно, юридически Порядок еще не введен в действие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(п. 3 Приказа - с1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января 2016 г.). Этот вариант решения был бы юридически правильным, если бы: (см. далее)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4844" y="205946"/>
            <a:ext cx="9959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Продолжение. </a:t>
            </a:r>
            <a:r>
              <a:rPr lang="ru-RU" u="sng" dirty="0" smtClean="0"/>
              <a:t>Возможные решения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4843" y="263611"/>
            <a:ext cx="8829159" cy="6450227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Продолжение.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Возможные решения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Юридически правильно, если бы Приказ от 29 июня 2015 г. N 636 предусмотрел введение п. 30 в действие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с 1 января, а с 1 декабря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(так называемая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ультраактивность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нормы)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3. Вариант 3. 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Порядок о ГИА 2015 г. начинает действовать с 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1 января 2016 г. и распространяется на ГАИ 2016-2017 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учебного года</a:t>
            </a:r>
            <a:r>
              <a:rPr lang="ru-RU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4. Вариант 4. </a:t>
            </a:r>
            <a:r>
              <a:rPr lang="ru-RU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делать запрос в </a:t>
            </a:r>
            <a:r>
              <a:rPr lang="ru-RU" sz="2400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России о разъяснении</a:t>
            </a:r>
            <a:r>
              <a:rPr lang="ru-RU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97" y="296561"/>
            <a:ext cx="11516498" cy="6441989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Проблема </a:t>
            </a:r>
            <a:r>
              <a:rPr lang="ru-RU" dirty="0" smtClean="0"/>
              <a:t>2 и 3.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42. «Лицо, не прошедшее государственную итоговую аттестацию, может </a:t>
            </a:r>
            <a:r>
              <a:rPr lang="ru-RU" b="1" u="sng" dirty="0" smtClean="0">
                <a:solidFill>
                  <a:schemeClr val="tx1"/>
                </a:solidFill>
              </a:rPr>
              <a:t>повторно</a:t>
            </a:r>
            <a:r>
              <a:rPr lang="ru-RU" dirty="0" smtClean="0">
                <a:solidFill>
                  <a:schemeClr val="tx1"/>
                </a:solidFill>
              </a:rPr>
              <a:t> пройти государственную итоговую аттестацию не ранее чем через год и не позднее чем через пять лет </a:t>
            </a:r>
            <a:r>
              <a:rPr lang="ru-RU" b="1" u="sng" dirty="0" smtClean="0">
                <a:solidFill>
                  <a:schemeClr val="tx1"/>
                </a:solidFill>
              </a:rPr>
              <a:t>после срока проведения государственной итоговой</a:t>
            </a:r>
            <a:r>
              <a:rPr lang="ru-RU" dirty="0" smtClean="0">
                <a:solidFill>
                  <a:schemeClr val="tx1"/>
                </a:solidFill>
              </a:rPr>
              <a:t> аттестации, которая не пройдена обучающимся.» </a:t>
            </a:r>
            <a:r>
              <a:rPr lang="ru-RU" dirty="0" smtClean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озник </a:t>
            </a:r>
            <a:r>
              <a:rPr lang="ru-RU" dirty="0" smtClean="0">
                <a:solidFill>
                  <a:schemeClr val="tx1"/>
                </a:solidFill>
              </a:rPr>
              <a:t>вариант толкования повторности, как «повторно, значит еще один раз».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sz="2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168" y="411891"/>
            <a:ext cx="8723870" cy="4571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Вывод: </a:t>
            </a:r>
            <a:r>
              <a:rPr lang="ru-RU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Повторность – </a:t>
            </a:r>
            <a:r>
              <a:rPr lang="ru-RU" sz="31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повторяемость </a:t>
            </a:r>
            <a:r>
              <a:rPr lang="ru-RU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процесса, </a:t>
            </a:r>
            <a:r>
              <a:rPr lang="ru-RU" sz="31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не количество раз </a:t>
            </a:r>
            <a:r>
              <a:rPr lang="ru-RU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(т.е. повторность - это не два раза, а любое количество повторений), поэтому  </a:t>
            </a:r>
            <a:r>
              <a:rPr lang="ru-RU" sz="31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п. 18 Положения 2003 г.  КОЛИЧЕСТВО повторных попыток ограничено – «НЕ БОЛЕЕ ДВУХ РАЗ». Учитывая текст Приказа </a:t>
            </a:r>
            <a:r>
              <a:rPr lang="ru-RU" dirty="0" smtClean="0">
                <a:solidFill>
                  <a:srgbClr val="C00000"/>
                </a:solidFill>
              </a:rPr>
              <a:t>от 25 марта 2003 г. N 1155, </a:t>
            </a:r>
            <a:r>
              <a:rPr lang="ru-RU" dirty="0" smtClean="0">
                <a:solidFill>
                  <a:srgbClr val="C00000"/>
                </a:solidFill>
              </a:rPr>
              <a:t>следует вывод</a:t>
            </a:r>
            <a:r>
              <a:rPr lang="ru-RU" dirty="0" smtClean="0">
                <a:solidFill>
                  <a:srgbClr val="C00000"/>
                </a:solidFill>
              </a:rPr>
              <a:t>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8896" y="395419"/>
            <a:ext cx="114341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Продолжение. Проблема 2.</a:t>
            </a:r>
          </a:p>
          <a:p>
            <a:endParaRPr lang="ru-RU" sz="2000" dirty="0" smtClean="0">
              <a:solidFill>
                <a:srgbClr val="C00000"/>
              </a:solidFill>
            </a:endParaRPr>
          </a:p>
          <a:p>
            <a:r>
              <a:rPr lang="ru-RU" sz="2000" dirty="0" smtClean="0">
                <a:solidFill>
                  <a:srgbClr val="C00000"/>
                </a:solidFill>
              </a:rPr>
              <a:t>Сравнить: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ПОЛОЖЕНИЕ ОБ ИГА, утвержденное  ПРИКАЗОМ от 25 марта 2003 г. N 1155 </a:t>
            </a: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18. «</a:t>
            </a:r>
            <a:r>
              <a:rPr lang="ru-RU" sz="2400" b="1" u="sng" dirty="0" smtClean="0">
                <a:solidFill>
                  <a:srgbClr val="0070C0"/>
                </a:solidFill>
              </a:rPr>
              <a:t>Повторное </a:t>
            </a:r>
            <a:r>
              <a:rPr lang="ru-RU" sz="2400" dirty="0" smtClean="0">
                <a:solidFill>
                  <a:srgbClr val="0070C0"/>
                </a:solidFill>
              </a:rPr>
              <a:t>прохождение итоговых аттестационных испытаний целесообразно назначать не ранее чем через три месяца и не более чем через пять лет после прохождения итоговой государственной аттестации впервые. </a:t>
            </a:r>
            <a:r>
              <a:rPr lang="ru-RU" sz="2400" b="1" u="sng" dirty="0" smtClean="0">
                <a:solidFill>
                  <a:srgbClr val="0070C0"/>
                </a:solidFill>
              </a:rPr>
              <a:t>Повторные итоговые </a:t>
            </a:r>
            <a:r>
              <a:rPr lang="ru-RU" sz="2400" dirty="0" smtClean="0">
                <a:solidFill>
                  <a:srgbClr val="0070C0"/>
                </a:solidFill>
              </a:rPr>
              <a:t>аттестационные испытания не могут назначаться высшим учебным заведением </a:t>
            </a:r>
            <a:r>
              <a:rPr lang="ru-RU" sz="2400" b="1" u="sng" dirty="0" smtClean="0">
                <a:solidFill>
                  <a:srgbClr val="0070C0"/>
                </a:solidFill>
              </a:rPr>
              <a:t>более двух раз</a:t>
            </a:r>
            <a:r>
              <a:rPr lang="ru-RU" sz="2400" dirty="0" smtClean="0">
                <a:solidFill>
                  <a:srgbClr val="0070C0"/>
                </a:solidFill>
              </a:rPr>
              <a:t>.»</a:t>
            </a:r>
          </a:p>
          <a:p>
            <a:endParaRPr lang="ru-RU" sz="2400" dirty="0" smtClean="0">
              <a:solidFill>
                <a:srgbClr val="0070C0"/>
              </a:solidFill>
            </a:endParaRP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Другая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F7F1B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796</TotalTime>
  <Words>842</Words>
  <Application>Microsoft Office PowerPoint</Application>
  <PresentationFormat>Произвольный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Слайд 1</vt:lpstr>
      <vt:lpstr>Слайд 2</vt:lpstr>
      <vt:lpstr>Проблема 1. П.3 Приказа МО: Порядок о ГИА вступает в силу с 1 января 2016 года.  П.30. «Программа государственной итоговой аттестации…, требования к выпускным квалификационным работам …, критерии оценки, а также порядок подачи и рассмотрения апелляций доводится до сведения обучающихся не позднее чем за шесть месяцев до начала государственной итоговой аттестации». Невозможно уложиться в нормативные сроки. С даты 1 января шесть месяцев заканчиваются 30 июня 2016 г.» </vt:lpstr>
      <vt:lpstr>Слайд 4</vt:lpstr>
      <vt:lpstr>Слайд 5</vt:lpstr>
      <vt:lpstr>Слайд 6</vt:lpstr>
      <vt:lpstr>Слайд 7</vt:lpstr>
      <vt:lpstr>Проблема 2 и 3. 42. «Лицо, не прошедшее государственную итоговую аттестацию, может повторно пройти государственную итоговую аттестацию не ранее чем через год и не позднее чем через пять лет после срока проведения государственной итоговой аттестации, которая не пройдена обучающимся.» Возник вариант толкования повторности, как «повторно, значит еще один раз». </vt:lpstr>
      <vt:lpstr>      Вывод: Повторность – это повторяемость процесса, а не количество раз (т.е. повторность - это не два раза, а любое количество повторений), поэтому  в п. 18 Положения 2003 г.  КОЛИЧЕСТВО повторных попыток ограничено – «НЕ БОЛЕЕ ДВУХ РАЗ». Учитывая текст Приказа от 25 марта 2003 г. N 1155, следует вывод:   </vt:lpstr>
      <vt:lpstr>Слайд 10</vt:lpstr>
      <vt:lpstr>Продолжение. Проблема 2.Вариант решения 2.  «Повторность» = количество попыток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</dc:creator>
  <cp:lastModifiedBy>IMishina</cp:lastModifiedBy>
  <cp:revision>63</cp:revision>
  <dcterms:created xsi:type="dcterms:W3CDTF">2015-11-09T04:08:48Z</dcterms:created>
  <dcterms:modified xsi:type="dcterms:W3CDTF">2015-11-13T10:18:43Z</dcterms:modified>
</cp:coreProperties>
</file>